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8"/>
  </p:notesMasterIdLst>
  <p:sldIdLst>
    <p:sldId id="302" r:id="rId2"/>
    <p:sldId id="313" r:id="rId3"/>
    <p:sldId id="303" r:id="rId4"/>
    <p:sldId id="304" r:id="rId5"/>
    <p:sldId id="314" r:id="rId6"/>
    <p:sldId id="319" r:id="rId7"/>
    <p:sldId id="305" r:id="rId8"/>
    <p:sldId id="306" r:id="rId9"/>
    <p:sldId id="315" r:id="rId10"/>
    <p:sldId id="307" r:id="rId11"/>
    <p:sldId id="316" r:id="rId12"/>
    <p:sldId id="308" r:id="rId13"/>
    <p:sldId id="309" r:id="rId14"/>
    <p:sldId id="310" r:id="rId15"/>
    <p:sldId id="317" r:id="rId16"/>
    <p:sldId id="31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AFFA0-F843-4AD9-8DEF-8313EAB9DB1B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F667-EF7E-47C3-8593-2532C63539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74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0937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A87A34-81AB-432B-8DAE-1953F412C126}" type="datetimeFigureOut">
              <a:rPr lang="en-US" smtClean="0"/>
              <a:pPr/>
              <a:t>6/8/2017</a:t>
            </a:fld>
            <a:endParaRPr lang="en-US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0937"/>
          <a:stretch/>
        </p:blipFill>
        <p:spPr>
          <a:xfrm>
            <a:off x="-25103" y="-1"/>
            <a:ext cx="12217104" cy="6872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complianc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85" y="2211750"/>
            <a:ext cx="3105150" cy="260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E5F4CAD-D8C4-4A59-9AD4-C10536FA5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3" y="1975000"/>
            <a:ext cx="7900988" cy="2050789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3A0C624-0AFD-47AA-BEDC-52F771EE778B}"/>
              </a:ext>
            </a:extLst>
          </p:cNvPr>
          <p:cNvCxnSpPr/>
          <p:nvPr/>
        </p:nvCxnSpPr>
        <p:spPr>
          <a:xfrm>
            <a:off x="1097280" y="4025789"/>
            <a:ext cx="6414868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D5FD15-4B6A-4875-B0D3-5A0072E6E59D}"/>
              </a:ext>
            </a:extLst>
          </p:cNvPr>
          <p:cNvSpPr txBox="1"/>
          <p:nvPr/>
        </p:nvSpPr>
        <p:spPr>
          <a:xfrm>
            <a:off x="1617785" y="4290646"/>
            <a:ext cx="53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Guia de </a:t>
            </a:r>
            <a:r>
              <a:rPr lang="pt-BR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Compliance</a:t>
            </a:r>
            <a:endParaRPr lang="pt-B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06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080591"/>
            <a:ext cx="9077739" cy="4777409"/>
          </a:xfrm>
        </p:spPr>
        <p:txBody>
          <a:bodyPr>
            <a:normAutofit/>
          </a:bodyPr>
          <a:lstStyle/>
          <a:p>
            <a:pPr marL="109728" lvl="1" indent="0">
              <a:lnSpc>
                <a:spcPct val="130000"/>
              </a:lnSpc>
              <a:spcBef>
                <a:spcPts val="400"/>
              </a:spcBef>
              <a:buSzPct val="68000"/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Devemos avaliar muito bem quem são os terceiros / associados 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 que inclui a avaliação:</a:t>
            </a:r>
          </a:p>
          <a:p>
            <a:pPr marL="603504" lvl="2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Reunir e avaliar passado, reputação, qualificações, e informações financeiras;</a:t>
            </a:r>
          </a:p>
          <a:p>
            <a:pPr marL="603504" lvl="2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Avaliar qualquer relação com oficiais do governo (autoridades públicas);</a:t>
            </a:r>
          </a:p>
          <a:p>
            <a:pPr marL="603504" lvl="2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Demandar forte comprometimento com leis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anti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corrupção; e</a:t>
            </a:r>
          </a:p>
          <a:p>
            <a:pPr marL="603504" lvl="2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Fazer acompanhamento de circunstancias não usuais e sinais de alerta.</a:t>
            </a:r>
          </a:p>
          <a:p>
            <a:pPr lvl="1">
              <a:lnSpc>
                <a:spcPct val="150000"/>
              </a:lnSpc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6241774" cy="1143000"/>
          </a:xfrm>
        </p:spPr>
        <p:txBody>
          <a:bodyPr>
            <a:normAutofit fontScale="90000"/>
          </a:bodyPr>
          <a:lstStyle/>
          <a:p>
            <a:r>
              <a:rPr lang="pt-BR" dirty="0" err="1"/>
              <a:t>Compliance</a:t>
            </a:r>
            <a:r>
              <a:rPr lang="pt-BR" dirty="0"/>
              <a:t> aplicado a terceiros</a:t>
            </a:r>
          </a:p>
        </p:txBody>
      </p:sp>
    </p:spTree>
    <p:extLst>
      <p:ext uri="{BB962C8B-B14F-4D97-AF65-F5344CB8AC3E}">
        <p14:creationId xmlns:p14="http://schemas.microsoft.com/office/powerpoint/2010/main" val="3398779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888038D-C6A0-47A6-A993-07A49A392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8706678" cy="5250775"/>
          </a:xfrm>
        </p:spPr>
        <p:txBody>
          <a:bodyPr>
            <a:normAutofit fontScale="25000" lnSpcReduction="20000"/>
          </a:bodyPr>
          <a:lstStyle/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  <a:t>Eles possuem contato com os clientes finais e com oficiais do governo (autoridades públicas), incluindo, mas não limitado a, autoridades do trânsito e alfandega;</a:t>
            </a:r>
            <a:b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  <a:t>Os motoristas de caminhão devem prestar especial atenção aos pedidos de suborno de policiais e de autoridades de trânsito, tendo em mente que eles podem receber condenação penal no caso de decidir fazer pagamentos impróprios para evitar a emissão de multas, inspeções e outras ações que podem ser realizadas por essas autoridades. Pagamentos de conveniência que procuram agilizar ações governamentais de rotina também são estritamente proibidos; </a:t>
            </a:r>
            <a:b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  <a:t>Pedidos de  suborno devem ser avisados imediatamente para a nossa área financeira;</a:t>
            </a:r>
            <a:b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6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5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6500" dirty="0">
                <a:latin typeface="Arial" panose="020B0604020202020204" pitchFamily="34" charset="0"/>
                <a:cs typeface="Arial" panose="020B0604020202020204" pitchFamily="34" charset="0"/>
              </a:rPr>
              <a:t>A CargoX tem o direito de fazer investigações e em caso de corrupção cancelar o registro do motorista e informar as autoridades.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85BFD77-AC52-43D3-A264-518DEFCB0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Atenção aos motoristas!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3232F1E3-A1F8-4693-8280-2798329BA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627" y="4767471"/>
            <a:ext cx="1669773" cy="16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6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2" y="1481329"/>
            <a:ext cx="7885041" cy="5674383"/>
          </a:xfrm>
        </p:spPr>
        <p:txBody>
          <a:bodyPr>
            <a:normAutofit/>
          </a:bodyPr>
          <a:lstStyle/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Conselheiros, diretores, funcionários e autônomos (agregado) são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proibidos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fazer contribuições políticas em nome da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Sontra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Brasil, incluindo qualquer contribuição para um partido político ou candidato a cargo político;</a:t>
            </a: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Contribuições de caridade para organizações sem fins lucrativos exigem a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prévia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Departamento Financeiro e do Conselho de Administração;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Encorajamos todos os empregados a levantar questões sobre potenciais conflitos de interesse ou aparência que possa surgir de contribuições de caridade.</a:t>
            </a:r>
          </a:p>
          <a:p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65367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Contribuições para políticos e caridade</a:t>
            </a:r>
          </a:p>
        </p:txBody>
      </p:sp>
    </p:spTree>
    <p:extLst>
      <p:ext uri="{BB962C8B-B14F-4D97-AF65-F5344CB8AC3E}">
        <p14:creationId xmlns:p14="http://schemas.microsoft.com/office/powerpoint/2010/main" val="206384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481329"/>
            <a:ext cx="8172893" cy="4525963"/>
          </a:xfrm>
        </p:spPr>
        <p:txBody>
          <a:bodyPr>
            <a:normAutofit/>
          </a:bodyPr>
          <a:lstStyle/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CargoX está comprometida em cumprir, em todos os momentos e em todos os lugares, com todas as leis sobre concorrência;</a:t>
            </a:r>
          </a:p>
          <a:p>
            <a:pPr marL="109728" lvl="1" indent="0" algn="just">
              <a:lnSpc>
                <a:spcPct val="130000"/>
              </a:lnSpc>
              <a:spcBef>
                <a:spcPts val="400"/>
              </a:spcBef>
              <a:buSzPct val="68000"/>
              <a:buNone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Adicionalmente, os funcionários da CargoX não devem entrar em qualquer acordo ou discussão com concorrentes sobre, por exemplo, preços, descontos, termos-chave, participação de mercado, vendas, clientes, planos de negócios ou qualquer outra informação de negócios 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Sontra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Brasil.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Leis sobre competição</a:t>
            </a:r>
          </a:p>
        </p:txBody>
      </p:sp>
      <p:pic>
        <p:nvPicPr>
          <p:cNvPr id="9218" name="Picture 2" descr="Resultado de imagem para comprometimento png">
            <a:extLst>
              <a:ext uri="{FF2B5EF4-FFF2-40B4-BE49-F238E27FC236}">
                <a16:creationId xmlns:a16="http://schemas.microsoft.com/office/drawing/2014/main" id="{CE907074-F559-42E4-BAEC-B25E336D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38" y="4494643"/>
            <a:ext cx="3282397" cy="24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711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Privacidade dos dados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481329"/>
            <a:ext cx="8136835" cy="4525963"/>
          </a:xfrm>
        </p:spPr>
        <p:txBody>
          <a:bodyPr>
            <a:noAutofit/>
          </a:bodyPr>
          <a:lstStyle/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Qualquer pessoa ou entidade que pretenda contratar serviços de transporte de carga através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CargoX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 aceitar os Termos e Condições de Uso e Política de Privacidade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antes de se registrar na plataforma on-line 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Sontra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Brasil;</a:t>
            </a: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As informações pessoais podem ser compartilhadas com outros usuários na medida do necessário para completar transações pertinentes na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CargoX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Os funcionários 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Sontra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Brasil e contratantes independentes são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proibidos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de compartilhar os dados dos usuários com terceiros para fins não relacionados com negócios da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CargoX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64741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91548" y="1218855"/>
            <a:ext cx="9448800" cy="4525963"/>
          </a:xfrm>
        </p:spPr>
        <p:txBody>
          <a:bodyPr>
            <a:noAutofit/>
          </a:bodyPr>
          <a:lstStyle/>
          <a:p>
            <a:pPr marL="365760" lvl="1" indent="-256032" algn="ctr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lvl="1" indent="0" algn="ctr">
              <a:lnSpc>
                <a:spcPct val="150000"/>
              </a:lnSpc>
              <a:spcBef>
                <a:spcPts val="400"/>
              </a:spcBef>
              <a:buSzPct val="68000"/>
              <a:buNone/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 CargoX emprega os mais avançados padrões da indústria para proteger os dados dos usuários, tratando todas as informações recebidas como confidencial. No entanto, a empresa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eventualmente, ser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ordenada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Judiciário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brasileiro e / ou por outras autoridades competentes a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divulgar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 informações dos </a:t>
            </a:r>
            <a:r>
              <a:rPr lang="pt-BR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, por exemplo, em investigações sobre potenciais fraudes, ações criminais, etc.</a:t>
            </a:r>
          </a:p>
        </p:txBody>
      </p:sp>
    </p:spTree>
    <p:extLst>
      <p:ext uri="{BB962C8B-B14F-4D97-AF65-F5344CB8AC3E}">
        <p14:creationId xmlns:p14="http://schemas.microsoft.com/office/powerpoint/2010/main" val="86944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CF36E47-0C1D-488F-A757-EF3046C65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1" indent="0" algn="just">
              <a:lnSpc>
                <a:spcPct val="130000"/>
              </a:lnSpc>
              <a:spcBef>
                <a:spcPts val="400"/>
              </a:spcBef>
              <a:buSzPct val="68000"/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Acionar:</a:t>
            </a: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Gestor imediato;</a:t>
            </a:r>
          </a:p>
          <a:p>
            <a:pPr marL="365760" lvl="1" indent="-256032" algn="just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Recursos Humanos - CargoX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D364755-10BE-465E-918D-33BCB0038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sobre o assunto</a:t>
            </a:r>
          </a:p>
        </p:txBody>
      </p:sp>
    </p:spTree>
    <p:extLst>
      <p:ext uri="{BB962C8B-B14F-4D97-AF65-F5344CB8AC3E}">
        <p14:creationId xmlns:p14="http://schemas.microsoft.com/office/powerpoint/2010/main" val="217233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982C518-CB68-4C92-9B2B-1F98630E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9528313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Agir de acordo com uma regra, uma instrução interna, um comando ou um pedido;</a:t>
            </a:r>
          </a:p>
          <a:p>
            <a:pPr>
              <a:lnSpc>
                <a:spcPct val="150000"/>
              </a:lnSpc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Estar em “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” é estar em conformidade com leis e regulamentos externos e internos.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68B7671-4967-4695-B0F5-350C8CE8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significa </a:t>
            </a:r>
            <a:r>
              <a:rPr lang="pt-BR" dirty="0" err="1"/>
              <a:t>Compliance</a:t>
            </a:r>
            <a:r>
              <a:rPr lang="pt-BR" dirty="0"/>
              <a:t>?</a:t>
            </a:r>
          </a:p>
        </p:txBody>
      </p:sp>
      <p:pic>
        <p:nvPicPr>
          <p:cNvPr id="1028" name="Picture 4" descr="Resultado de imagem para png compliance">
            <a:extLst>
              <a:ext uri="{FF2B5EF4-FFF2-40B4-BE49-F238E27FC236}">
                <a16:creationId xmlns:a16="http://schemas.microsoft.com/office/drawing/2014/main" id="{7E48F7E1-C85B-4194-9DE1-17A4A7F9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2" y="4175005"/>
            <a:ext cx="3162092" cy="237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481329"/>
            <a:ext cx="8984974" cy="48532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Trabalhamos e somos a imagem da empresa!;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Alto padrão profissional e pessoal: respeito, integridade, julgamento correto e honestidade;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Válido para todos: clientes, caminhoneiros, todos os funcionários, prestadores de serviços, consultores e outros.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Introdução</a:t>
            </a:r>
            <a:endParaRPr lang="pt-BR" dirty="0"/>
          </a:p>
        </p:txBody>
      </p:sp>
      <p:sp>
        <p:nvSpPr>
          <p:cNvPr id="11" name="AutoShape 12" descr="Tasks free icon">
            <a:extLst>
              <a:ext uri="{FF2B5EF4-FFF2-40B4-BE49-F238E27FC236}">
                <a16:creationId xmlns:a16="http://schemas.microsoft.com/office/drawing/2014/main" id="{22C59746-ADA3-4BD3-8274-86D7F17304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27633" y="1481328"/>
            <a:ext cx="930567" cy="93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2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812633"/>
            <a:ext cx="8958469" cy="46146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Propina / suborno: é a qualquer tipo de dinheiro, bens, serviços ou outras coisas que possuam valor com o intuito de ganhar ou manter negócios  ou assegurar qualquer tipo de vantagem. Nunca será do interesse da empresa qualquer outra posição diferente desta.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Ninguém pode pagar propina para ninguém, nunca!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lnSpc>
                <a:spcPct val="150000"/>
              </a:lnSpc>
              <a:buNone/>
            </a:pP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30817" cy="1143000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Suborno e Pagamentos por Conveniências</a:t>
            </a:r>
            <a:endParaRPr lang="pt-BR" dirty="0"/>
          </a:p>
        </p:txBody>
      </p:sp>
      <p:pic>
        <p:nvPicPr>
          <p:cNvPr id="2052" name="Picture 4" descr="Resultado de imagem para png power point animado">
            <a:extLst>
              <a:ext uri="{FF2B5EF4-FFF2-40B4-BE49-F238E27FC236}">
                <a16:creationId xmlns:a16="http://schemas.microsoft.com/office/drawing/2014/main" id="{53D24B29-AAE6-4D9B-BB0D-8C65C1DB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17" y="3436869"/>
            <a:ext cx="1435848" cy="10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2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4063D364-1CEB-4A62-8496-447F69CDB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9422296" cy="4525963"/>
          </a:xfrm>
        </p:spPr>
        <p:txBody>
          <a:bodyPr/>
          <a:lstStyle/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proibido qualquer tipo de pagamento para assegurar ou agilizar um serviço do governo, por exemplo, para emitir faturas de transporte ou inspeção de fretes. 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Todos estes pagamentos são propina conforme legislação do Brasil e estão proibidos definitivamente (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: Lei 12,846/2013)</a:t>
            </a:r>
          </a:p>
          <a:p>
            <a:endParaRPr lang="pt-BR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654FA5B-864A-42E1-856F-835314BC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para o Governo?</a:t>
            </a:r>
          </a:p>
        </p:txBody>
      </p:sp>
      <p:pic>
        <p:nvPicPr>
          <p:cNvPr id="4098" name="Picture 2" descr="Resultado de imagem para png power point animado">
            <a:extLst>
              <a:ext uri="{FF2B5EF4-FFF2-40B4-BE49-F238E27FC236}">
                <a16:creationId xmlns:a16="http://schemas.microsoft.com/office/drawing/2014/main" id="{B39A9C20-A0B7-490F-A103-CDB9F5B5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5" y="450429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4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D531C0C-43AC-451F-9F3F-B827C19F4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27" y="291656"/>
            <a:ext cx="11367146" cy="62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2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1800305"/>
            <a:ext cx="8481391" cy="49583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Fornecer presentes e outros para autoridades públicas é proibido, gera conflito de interesse;</a:t>
            </a:r>
          </a:p>
          <a:p>
            <a:pPr marL="109728" indent="0">
              <a:lnSpc>
                <a:spcPct val="130000"/>
              </a:lnSpc>
              <a:buNone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proibido fornecer refeição, entretenimento, gastos de viagens, gastos de transportes ou gastos de hotel para qualquer empregado, autoridade ou agente de qualquer governo. </a:t>
            </a:r>
          </a:p>
          <a:p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52522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Presentes, entretenimento e viagens para Autoridades Públicas</a:t>
            </a:r>
          </a:p>
        </p:txBody>
      </p:sp>
      <p:pic>
        <p:nvPicPr>
          <p:cNvPr id="5128" name="Picture 8" descr="Resultado de imagem para present icon png">
            <a:extLst>
              <a:ext uri="{FF2B5EF4-FFF2-40B4-BE49-F238E27FC236}">
                <a16:creationId xmlns:a16="http://schemas.microsoft.com/office/drawing/2014/main" id="{E17C9A23-03AD-4C89-9B5F-DED152B3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40" y="4860235"/>
            <a:ext cx="1898374" cy="189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6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9600" y="2213113"/>
            <a:ext cx="8004312" cy="522135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É aceitável desde que essas ações sejam com propósito </a:t>
            </a:r>
            <a:r>
              <a:rPr lang="pt-BR" sz="21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legítimo comercial 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e não com o objetivo de obter vantagens impróprias.</a:t>
            </a:r>
          </a:p>
          <a:p>
            <a:pPr marL="109728" indent="0">
              <a:lnSpc>
                <a:spcPct val="130000"/>
              </a:lnSpc>
              <a:buNone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Os valores devem ser condizentes com as situações e tudo deve ser registrado nos livros e controles da empresa no departamento financeiro, tudo precisará ser previamente autorizado pela área financeira.</a:t>
            </a:r>
          </a:p>
          <a:p>
            <a:pPr marL="109728" indent="0">
              <a:lnSpc>
                <a:spcPct val="150000"/>
              </a:lnSpc>
              <a:buNone/>
            </a:pP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682487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Presentes, entretenimento e viagens para Parceiros Comerciais</a:t>
            </a:r>
          </a:p>
        </p:txBody>
      </p:sp>
      <p:pic>
        <p:nvPicPr>
          <p:cNvPr id="6146" name="Picture 2" descr="Resultado de imagem para vendedor e cliente png">
            <a:extLst>
              <a:ext uri="{FF2B5EF4-FFF2-40B4-BE49-F238E27FC236}">
                <a16:creationId xmlns:a16="http://schemas.microsoft.com/office/drawing/2014/main" id="{C6E8A61D-5BEF-4315-8502-E44B1F9AB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591" y="4287078"/>
            <a:ext cx="2678044" cy="25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6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F03BDA3-9E64-4D9C-8791-95E1497F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84912"/>
            <a:ext cx="10972800" cy="4525963"/>
          </a:xfrm>
        </p:spPr>
        <p:txBody>
          <a:bodyPr/>
          <a:lstStyle/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Presentes de valores simbólicos (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: pequenos suficientes de forma que não serão entendidos como forma de induzir alguém a utilizar de forma errada sua influência, por exemplo: flores, canetas, materiais institucionais e </a:t>
            </a:r>
            <a:r>
              <a:rPr lang="pt-BR" sz="21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-256032">
              <a:lnSpc>
                <a:spcPct val="130000"/>
              </a:lnSpc>
              <a:spcBef>
                <a:spcPts val="400"/>
              </a:spcBef>
              <a:buSzPct val="68000"/>
              <a:buBlip>
                <a:blip r:embed="rId2"/>
              </a:buBlip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Modestas refeições relacionadas a atividades de negócios da empresa.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109728" lvl="1" indent="0" algn="ctr">
              <a:lnSpc>
                <a:spcPct val="130000"/>
              </a:lnSpc>
              <a:spcBef>
                <a:spcPts val="400"/>
              </a:spcBef>
              <a:buSzPct val="68000"/>
              <a:buNone/>
            </a:pPr>
            <a:r>
              <a:rPr lang="pt-BR" sz="2100" b="1" dirty="0">
                <a:latin typeface="Arial" panose="020B0604020202020204" pitchFamily="34" charset="0"/>
                <a:cs typeface="Arial" panose="020B0604020202020204" pitchFamily="34" charset="0"/>
              </a:rPr>
              <a:t>Atenção – Entretenimento precisa de aprovação!</a:t>
            </a:r>
            <a:b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39877D8-4115-49B8-95EA-8F45BB8B7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056243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As exceções para parceiros comerciais são:</a:t>
            </a:r>
          </a:p>
        </p:txBody>
      </p:sp>
      <p:pic>
        <p:nvPicPr>
          <p:cNvPr id="7170" name="Picture 2" descr="Resultado de imagem para vendedor e cliente png">
            <a:extLst>
              <a:ext uri="{FF2B5EF4-FFF2-40B4-BE49-F238E27FC236}">
                <a16:creationId xmlns:a16="http://schemas.microsoft.com/office/drawing/2014/main" id="{9F288ADF-1942-4654-95AE-929CF93BA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3" y="129608"/>
            <a:ext cx="1670203" cy="185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boneco atenção png">
            <a:extLst>
              <a:ext uri="{FF2B5EF4-FFF2-40B4-BE49-F238E27FC236}">
                <a16:creationId xmlns:a16="http://schemas.microsoft.com/office/drawing/2014/main" id="{F16D02C2-3576-4177-A28E-48537FC3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478" y="5070198"/>
            <a:ext cx="1146167" cy="15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2294</TotalTime>
  <Words>645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Concurso</vt:lpstr>
      <vt:lpstr>Apresentação do PowerPoint</vt:lpstr>
      <vt:lpstr>O que significa Compliance?</vt:lpstr>
      <vt:lpstr>Introdução</vt:lpstr>
      <vt:lpstr>Suborno e Pagamentos por Conveniências</vt:lpstr>
      <vt:lpstr>E para o Governo?</vt:lpstr>
      <vt:lpstr>Apresentação do PowerPoint</vt:lpstr>
      <vt:lpstr>Presentes, entretenimento e viagens para Autoridades Públicas</vt:lpstr>
      <vt:lpstr>Presentes, entretenimento e viagens para Parceiros Comerciais</vt:lpstr>
      <vt:lpstr>As exceções para parceiros comerciais são:</vt:lpstr>
      <vt:lpstr>Compliance aplicado a terceiros</vt:lpstr>
      <vt:lpstr>Atenção aos motoristas!</vt:lpstr>
      <vt:lpstr>Contribuições para políticos e caridade</vt:lpstr>
      <vt:lpstr>Leis sobre competição</vt:lpstr>
      <vt:lpstr>Privacidade dos dados</vt:lpstr>
      <vt:lpstr>Apresentação do PowerPoint</vt:lpstr>
      <vt:lpstr>Dúvidas sobre o assunto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</dc:title>
  <dc:creator>Alan Rubio</dc:creator>
  <cp:lastModifiedBy>Giovanna Matos</cp:lastModifiedBy>
  <cp:revision>142</cp:revision>
  <dcterms:created xsi:type="dcterms:W3CDTF">2016-01-10T17:08:01Z</dcterms:created>
  <dcterms:modified xsi:type="dcterms:W3CDTF">2017-06-08T20:19:19Z</dcterms:modified>
</cp:coreProperties>
</file>